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1" r:id="rId2"/>
    <p:sldId id="262" r:id="rId3"/>
    <p:sldId id="259" r:id="rId4"/>
    <p:sldId id="268" r:id="rId5"/>
    <p:sldId id="264" r:id="rId6"/>
    <p:sldId id="265" r:id="rId7"/>
    <p:sldId id="266" r:id="rId8"/>
    <p:sldId id="267" r:id="rId9"/>
    <p:sldId id="269" r:id="rId10"/>
    <p:sldId id="270" r:id="rId11"/>
    <p:sldId id="271" r:id="rId12"/>
    <p:sldId id="272" r:id="rId13"/>
    <p:sldId id="273" r:id="rId14"/>
    <p:sldId id="274" r:id="rId15"/>
    <p:sldId id="277" r:id="rId16"/>
    <p:sldId id="276" r:id="rId17"/>
    <p:sldId id="275" r:id="rId18"/>
    <p:sldId id="27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6600FF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924" y="-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E456B-0BD7-4E2D-B9D1-949B396561FD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D1083-C07C-462D-B71A-AE35E776051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Программное содержание:</a:t>
            </a:r>
          </a:p>
          <a:p>
            <a:r>
              <a:rPr lang="ru-RU" dirty="0" smtClean="0"/>
              <a:t>Формировать</a:t>
            </a:r>
            <a:r>
              <a:rPr lang="ru-RU" baseline="0" dirty="0" smtClean="0"/>
              <a:t> представление о Казахстане. Познакомить детей с символами Казахстана (герб, флаг, гимн). Дать разъяснение значимости каждого элемента на символах.</a:t>
            </a:r>
          </a:p>
          <a:p>
            <a:r>
              <a:rPr lang="ru-RU" baseline="0" dirty="0" smtClean="0"/>
              <a:t>Воспитывать внимание, усидчивость, уважение к товарищу, любовь и гордость к своей родине.</a:t>
            </a:r>
          </a:p>
          <a:p>
            <a:r>
              <a:rPr lang="ru-RU" baseline="0" dirty="0" smtClean="0"/>
              <a:t>Уметь анализировать своё настроение.</a:t>
            </a:r>
          </a:p>
          <a:p>
            <a:r>
              <a:rPr lang="ru-RU" baseline="0" dirty="0" smtClean="0"/>
              <a:t>Словарный запас слов: герб, гимн, </a:t>
            </a:r>
            <a:r>
              <a:rPr lang="ru-RU" baseline="0" dirty="0" err="1" smtClean="0"/>
              <a:t>тулпар</a:t>
            </a:r>
            <a:r>
              <a:rPr lang="ru-RU" baseline="0" dirty="0" smtClean="0"/>
              <a:t>, </a:t>
            </a:r>
            <a:r>
              <a:rPr lang="ru-RU" baseline="0" dirty="0" err="1" smtClean="0"/>
              <a:t>шанырак</a:t>
            </a:r>
            <a:r>
              <a:rPr lang="ru-RU" baseline="0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D1083-C07C-462D-B71A-AE35E776051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Скажите ребята, где мы с вами живём?</a:t>
            </a:r>
          </a:p>
          <a:p>
            <a:r>
              <a:rPr lang="ru-RU" dirty="0" smtClean="0"/>
              <a:t>В каком</a:t>
            </a:r>
            <a:r>
              <a:rPr lang="ru-RU" baseline="0" dirty="0" smtClean="0"/>
              <a:t> государстве?</a:t>
            </a:r>
          </a:p>
          <a:p>
            <a:r>
              <a:rPr lang="ru-RU" baseline="0" dirty="0" smtClean="0"/>
              <a:t>Наша тема: Казахстан –гордость моя</a:t>
            </a:r>
          </a:p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D1083-C07C-462D-B71A-AE35E776051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D1083-C07C-462D-B71A-AE35E776051C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Президент Республики Казахстан</a:t>
            </a:r>
          </a:p>
          <a:p>
            <a:r>
              <a:rPr lang="ru-RU" dirty="0" smtClean="0"/>
              <a:t>Н.А.Назарбаев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D1083-C07C-462D-B71A-AE35E776051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Разминка «Юрта»</a:t>
            </a:r>
          </a:p>
          <a:p>
            <a:r>
              <a:rPr lang="ru-RU" dirty="0" smtClean="0"/>
              <a:t>Чтобы юрту нам построить,</a:t>
            </a:r>
          </a:p>
          <a:p>
            <a:r>
              <a:rPr lang="ru-RU" dirty="0" err="1" smtClean="0"/>
              <a:t>Кереге</a:t>
            </a:r>
            <a:r>
              <a:rPr lang="ru-RU" dirty="0" smtClean="0"/>
              <a:t> возьмём,</a:t>
            </a:r>
          </a:p>
          <a:p>
            <a:r>
              <a:rPr lang="ru-RU" dirty="0" smtClean="0"/>
              <a:t>И</a:t>
            </a:r>
            <a:r>
              <a:rPr lang="ru-RU" baseline="0" dirty="0" smtClean="0"/>
              <a:t> по кругу, и по кругу</a:t>
            </a:r>
          </a:p>
          <a:p>
            <a:r>
              <a:rPr lang="ru-RU" baseline="0" dirty="0" smtClean="0"/>
              <a:t>В землю их воткнём.</a:t>
            </a:r>
          </a:p>
          <a:p>
            <a:r>
              <a:rPr lang="ru-RU" baseline="0" dirty="0" err="1" smtClean="0"/>
              <a:t>Размотаем-ка</a:t>
            </a:r>
            <a:r>
              <a:rPr lang="ru-RU" baseline="0" dirty="0" smtClean="0"/>
              <a:t> кошму,</a:t>
            </a:r>
          </a:p>
          <a:p>
            <a:r>
              <a:rPr lang="ru-RU" baseline="0" dirty="0" smtClean="0"/>
              <a:t>Юрту ею мы обтянем.</a:t>
            </a:r>
          </a:p>
          <a:p>
            <a:r>
              <a:rPr lang="ru-RU" baseline="0" dirty="0" err="1" smtClean="0"/>
              <a:t>Уыки</a:t>
            </a:r>
            <a:r>
              <a:rPr lang="ru-RU" baseline="0" dirty="0" smtClean="0"/>
              <a:t> крепко закрепим,</a:t>
            </a:r>
          </a:p>
          <a:p>
            <a:r>
              <a:rPr lang="ru-RU" baseline="0" dirty="0" err="1" smtClean="0"/>
              <a:t>Шанырак</a:t>
            </a:r>
            <a:r>
              <a:rPr lang="ru-RU" baseline="0" dirty="0" smtClean="0"/>
              <a:t> поставим.</a:t>
            </a:r>
          </a:p>
          <a:p>
            <a:r>
              <a:rPr lang="ru-RU" baseline="0" dirty="0" err="1" smtClean="0"/>
              <a:t>Текемет</a:t>
            </a:r>
            <a:r>
              <a:rPr lang="ru-RU" baseline="0" dirty="0" smtClean="0"/>
              <a:t> расстелем в юрте,</a:t>
            </a:r>
          </a:p>
          <a:p>
            <a:r>
              <a:rPr lang="ru-RU" baseline="0" dirty="0" smtClean="0"/>
              <a:t>Достархан накроем.</a:t>
            </a:r>
          </a:p>
          <a:p>
            <a:r>
              <a:rPr lang="ru-RU" baseline="0" dirty="0" smtClean="0"/>
              <a:t>И попив душистый чай,</a:t>
            </a:r>
          </a:p>
          <a:p>
            <a:r>
              <a:rPr lang="ru-RU" baseline="0" dirty="0" smtClean="0"/>
              <a:t>Вместе потанцуем.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D1083-C07C-462D-B71A-AE35E776051C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Степи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D1083-C07C-462D-B71A-AE35E776051C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Вода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D1083-C07C-462D-B71A-AE35E776051C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Горы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D1083-C07C-462D-B71A-AE35E776051C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Пески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D1083-C07C-462D-B71A-AE35E776051C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Наша Родина вольна,</a:t>
            </a:r>
          </a:p>
          <a:p>
            <a:r>
              <a:rPr lang="ru-RU" dirty="0" smtClean="0"/>
              <a:t>И на свете лишь одна!</a:t>
            </a:r>
          </a:p>
          <a:p>
            <a:r>
              <a:rPr lang="ru-RU" dirty="0" smtClean="0"/>
              <a:t>Где же есть ещё такая</a:t>
            </a:r>
          </a:p>
          <a:p>
            <a:r>
              <a:rPr lang="ru-RU" dirty="0" smtClean="0"/>
              <a:t>Необъятная</a:t>
            </a:r>
            <a:r>
              <a:rPr lang="ru-RU" baseline="0" dirty="0" smtClean="0"/>
              <a:t> страна?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D1083-C07C-462D-B71A-AE35E776051C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Моё настроение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D1083-C07C-462D-B71A-AE35E776051C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C1648-CAFC-4FAE-ABBC-589206C8E79B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002B-1358-4D86-B24C-9D20BECFE2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C1648-CAFC-4FAE-ABBC-589206C8E79B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002B-1358-4D86-B24C-9D20BECFE2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C1648-CAFC-4FAE-ABBC-589206C8E79B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002B-1358-4D86-B24C-9D20BECFE2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C1648-CAFC-4FAE-ABBC-589206C8E79B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002B-1358-4D86-B24C-9D20BECFE2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C1648-CAFC-4FAE-ABBC-589206C8E79B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002B-1358-4D86-B24C-9D20BECFE2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C1648-CAFC-4FAE-ABBC-589206C8E79B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002B-1358-4D86-B24C-9D20BECFE2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C1648-CAFC-4FAE-ABBC-589206C8E79B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002B-1358-4D86-B24C-9D20BECFE2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C1648-CAFC-4FAE-ABBC-589206C8E79B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002B-1358-4D86-B24C-9D20BECFE2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C1648-CAFC-4FAE-ABBC-589206C8E79B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002B-1358-4D86-B24C-9D20BECFE2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C1648-CAFC-4FAE-ABBC-589206C8E79B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002B-1358-4D86-B24C-9D20BECFE2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C1648-CAFC-4FAE-ABBC-589206C8E79B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B002B-1358-4D86-B24C-9D20BECFE2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C1648-CAFC-4FAE-ABBC-589206C8E79B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B002B-1358-4D86-B24C-9D20BECFE2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amond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\&#1052;&#1086;&#1080;%20&#1076;&#1086;&#1082;&#1091;&#1084;&#1077;&#1085;&#1090;&#1099;\Downloads\gimn_-_kazakhstan_(zaycev.net).mp3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0.liveinternet.ru/images/attach/c/6/92/66/92066300_2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692696"/>
            <a:ext cx="7772400" cy="2952328"/>
          </a:xfrm>
        </p:spPr>
        <p:txBody>
          <a:bodyPr>
            <a:prstTxWarp prst="textCanUp">
              <a:avLst/>
            </a:prstTxWarp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Занятие </a:t>
            </a:r>
            <a:b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 ознакомлению с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окружающим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solidFill>
                  <a:srgbClr val="FF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старшей группе</a:t>
            </a:r>
            <a:r>
              <a:rPr lang="ru-RU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br>
              <a:rPr lang="ru-RU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«Казахстан-гордость моя»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717032"/>
            <a:ext cx="6552728" cy="1320552"/>
          </a:xfrm>
        </p:spPr>
        <p:txBody>
          <a:bodyPr>
            <a:prstTxWarp prst="textWave2">
              <a:avLst/>
            </a:prstTxWarp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Автор: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Новикова В.В.</a:t>
            </a:r>
          </a:p>
          <a:p>
            <a:r>
              <a:rPr lang="ru-RU" dirty="0" smtClean="0">
                <a:solidFill>
                  <a:srgbClr val="FF00FF"/>
                </a:solidFill>
              </a:rPr>
              <a:t>Воспитатель первой категории</a:t>
            </a:r>
            <a:endParaRPr lang="ru-RU" dirty="0">
              <a:solidFill>
                <a:srgbClr val="FF00FF"/>
              </a:solidFill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3" descr="download background - скачать фон для powerpoint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0"/>
            <a:ext cx="8496944" cy="6840760"/>
          </a:xfrm>
          <a:prstGeom prst="rect">
            <a:avLst/>
          </a:prstGeom>
        </p:spPr>
        <p:txBody>
          <a:bodyPr wrap="square">
            <a:prstTxWarp prst="textDeflate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rgbClr val="FF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                                </a:t>
            </a:r>
            <a:r>
              <a:rPr lang="ru-RU" b="1" u="sng" dirty="0" smtClean="0">
                <a:ln w="11430"/>
                <a:solidFill>
                  <a:srgbClr val="FF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Программное содержание:</a:t>
            </a:r>
          </a:p>
          <a:p>
            <a:r>
              <a:rPr lang="ru-RU" b="1" dirty="0" smtClean="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Формировать представление о Казахстане.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  <a:p>
            <a:r>
              <a:rPr lang="ru-RU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Познакомить детей с символами Казахстана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(герб, флаг, гимн). </a:t>
            </a:r>
          </a:p>
          <a:p>
            <a:r>
              <a:rPr lang="ru-RU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Дать разъяснение значимости каждого элемента на символах.</a:t>
            </a:r>
          </a:p>
          <a:p>
            <a:r>
              <a:rPr lang="ru-RU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Воспитывать внимание, усидчивость, уважение к товарищу, любовь и гордость к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своей родине.</a:t>
            </a:r>
          </a:p>
          <a:p>
            <a:r>
              <a:rPr lang="ru-RU" b="1" dirty="0" smtClean="0">
                <a:ln w="11430"/>
                <a:solidFill>
                  <a:srgbClr val="FF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Уметь анализировать своё настроение.</a:t>
            </a:r>
          </a:p>
          <a:p>
            <a:r>
              <a:rPr lang="ru-RU" b="1" dirty="0" smtClean="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Словарный запас слов: герб, гимн, </a:t>
            </a:r>
            <a:r>
              <a:rPr lang="ru-RU" b="1" dirty="0" err="1" smtClean="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тулпар</a:t>
            </a:r>
            <a:r>
              <a:rPr lang="ru-RU" b="1" dirty="0" smtClean="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ru-RU" b="1" dirty="0" err="1" smtClean="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шанырак</a:t>
            </a:r>
            <a:r>
              <a:rPr lang="ru-RU" b="1" dirty="0" smtClean="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  <a:endParaRPr lang="ru-RU" b="1" dirty="0">
              <a:ln w="11430"/>
              <a:solidFill>
                <a:srgbClr val="0000FF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ownload background - скачать фон для powerpoint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67544" y="908720"/>
            <a:ext cx="8064896" cy="5112568"/>
          </a:xfrm>
          <a:prstGeom prst="rect">
            <a:avLst/>
          </a:prstGeom>
        </p:spPr>
        <p:txBody>
          <a:bodyPr>
            <a:prstTxWarp prst="textInflateTop">
              <a:avLst/>
            </a:prstTxWarp>
            <a:spAutoFit/>
          </a:bodyPr>
          <a:lstStyle/>
          <a:p>
            <a:r>
              <a:rPr lang="ru-RU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Скажите ребята, где мы с вами живём?</a:t>
            </a:r>
          </a:p>
          <a:p>
            <a:r>
              <a:rPr lang="ru-RU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 каком государстве?</a:t>
            </a:r>
          </a:p>
          <a:p>
            <a:r>
              <a:rPr lang="ru-RU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Вам хорошо живётся?</a:t>
            </a:r>
          </a:p>
          <a:p>
            <a:r>
              <a:rPr lang="ru-RU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Вам нравится жить в нашей стране?</a:t>
            </a:r>
          </a:p>
          <a:p>
            <a:r>
              <a:rPr lang="ru-RU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Вы гордитесь своей страной?</a:t>
            </a:r>
            <a:endParaRPr lang="ru-RU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620688"/>
            <a:ext cx="8640960" cy="1080120"/>
          </a:xfrm>
          <a:prstGeom prst="rect">
            <a:avLst/>
          </a:prstGeom>
        </p:spPr>
        <p:txBody>
          <a:bodyPr wrap="none">
            <a:prstTxWarp prst="textStop">
              <a:avLst/>
            </a:prstTxWarp>
            <a:spAutoFit/>
          </a:bodyPr>
          <a:lstStyle/>
          <a:p>
            <a:r>
              <a:rPr lang="ru-RU" dirty="0" smtClean="0">
                <a:solidFill>
                  <a:srgbClr val="FF00FF"/>
                </a:solidFill>
              </a:rPr>
              <a:t>Наша тема: Казахстан –гордость моя</a:t>
            </a:r>
            <a:endParaRPr lang="ru-RU" dirty="0">
              <a:solidFill>
                <a:srgbClr val="FF00FF"/>
              </a:solidFill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hameleons.com/uploads/posts/2011-09/1316587082_bezimeni-3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imn_-_kazakhstan_(zaycev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55576" y="404664"/>
            <a:ext cx="792088" cy="792088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8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ownload background - скачать фон для powerpoint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83568" y="548680"/>
            <a:ext cx="7992888" cy="720080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r>
              <a:rPr lang="ru-RU" dirty="0" smtClean="0">
                <a:solidFill>
                  <a:srgbClr val="FF00FF"/>
                </a:solidFill>
              </a:rPr>
              <a:t>ГОСУДАРСТВЕННЫЙ ФЛАГ РК</a:t>
            </a:r>
            <a:endParaRPr lang="ru-RU" dirty="0">
              <a:solidFill>
                <a:srgbClr val="FF00FF"/>
              </a:solidFill>
            </a:endParaRPr>
          </a:p>
        </p:txBody>
      </p:sp>
      <p:pic>
        <p:nvPicPr>
          <p:cNvPr id="10" name="Рисунок 9" descr="http://ped-kopilka.ru/upload/blogs/25978_21fbc241fdc3bc3bab06ed59e7d0ffbb.jpg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556792"/>
            <a:ext cx="7632848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ownload background - скачать фон для powerpoint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7544" y="836712"/>
            <a:ext cx="820891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FF"/>
                </a:solidFill>
                <a:latin typeface="Arial" charset="0"/>
              </a:rPr>
              <a:t>Государственный флаг Республики Казахстан представляет собой прямоугольное полотнище голубого цвета с изображением в центре его солнца с 32-мя лучами, под которыми - парящий степной орел. У древка - вертикальная полоса с национальным орнаментом. Изображения солнца, лучей, орла и орнамента - цвета золота.</a:t>
            </a:r>
          </a:p>
          <a:p>
            <a:r>
              <a:rPr lang="ru-RU" sz="1600" dirty="0" smtClean="0">
                <a:solidFill>
                  <a:srgbClr val="0000FF"/>
                </a:solidFill>
                <a:latin typeface="Arial" charset="0"/>
              </a:rPr>
              <a:t>  Главным элементом государственного флага является его цвет. Светло-голубой цвет это не случайно. Ведь данный цвет преобладает в природе. Он является одним из семи священных цветов радуги. Цвет неба и воды. Таким образом, чистый голубой цвет нашего флага свидетельствует о культурно-этническом единстве народа и одновременно указывает на идею неделимости государства. Солнце - источник жизни и энергии. Поэтому силуэт солнца является символом жизни.  По закону геральдики, силуэт солнца является символом богатства и изобилия. Поэтому не случайно при внимательном рассмотрении лучи солнца в нашем флаге одновременно имеют форму зерна - основы изобилия и </a:t>
            </a:r>
            <a:r>
              <a:rPr lang="ru-RU" sz="1600" dirty="0" err="1" smtClean="0">
                <a:solidFill>
                  <a:srgbClr val="0000FF"/>
                </a:solidFill>
                <a:latin typeface="Arial" charset="0"/>
              </a:rPr>
              <a:t>благополучия.В</a:t>
            </a:r>
            <a:r>
              <a:rPr lang="ru-RU" sz="1600" dirty="0" smtClean="0">
                <a:solidFill>
                  <a:srgbClr val="0000FF"/>
                </a:solidFill>
                <a:latin typeface="Arial" charset="0"/>
              </a:rPr>
              <a:t> миропонимании кочевников особое место занимает степной орел или беркут. На языке символики силуэт орла означает государственную власть, широту и прозорливость. Для степняков это символ свободы, независимости, стремления к цели, к высоте, полет в будущее. Вместе с тем, орел, имея мощную силу, способен дать достойный отпор любому, кто пытается помешать в достижении будущего. Еще одним элементом является параллельная к его древку полоса, состоящая из национального орнамента. Здесь изображен казахский орнамент "</a:t>
            </a:r>
            <a:r>
              <a:rPr lang="ru-RU" sz="1600" dirty="0" err="1" smtClean="0">
                <a:solidFill>
                  <a:srgbClr val="0000FF"/>
                </a:solidFill>
                <a:latin typeface="Arial" charset="0"/>
              </a:rPr>
              <a:t>кошкар-муйз</a:t>
            </a:r>
            <a:r>
              <a:rPr lang="ru-RU" sz="1600" dirty="0" smtClean="0">
                <a:solidFill>
                  <a:srgbClr val="0000FF"/>
                </a:solidFill>
                <a:latin typeface="Arial" charset="0"/>
              </a:rPr>
              <a:t> - бараньи рога". Уважение к флагу - это уважение к стране, народу, его истории.</a:t>
            </a:r>
            <a:endParaRPr lang="ru-RU" sz="1600" dirty="0">
              <a:solidFill>
                <a:srgbClr val="0000FF"/>
              </a:solidFill>
              <a:latin typeface="Arial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ownload background - скачать фон для powerpoint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gossimvol.ak-sakal.ru/_ph/3/2/89182229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361122"/>
            <a:ext cx="5048463" cy="47321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95536" y="476672"/>
            <a:ext cx="8424936" cy="792088"/>
          </a:xfrm>
          <a:prstGeom prst="rect">
            <a:avLst/>
          </a:prstGeom>
        </p:spPr>
        <p:txBody>
          <a:bodyPr wrap="square">
            <a:prstTxWarp prst="textWave2">
              <a:avLst/>
            </a:prstTxWarp>
            <a:spAutoFit/>
          </a:bodyPr>
          <a:lstStyle/>
          <a:p>
            <a:r>
              <a:rPr lang="ru-RU" dirty="0" smtClean="0">
                <a:solidFill>
                  <a:srgbClr val="FF00FF"/>
                </a:solidFill>
              </a:rPr>
              <a:t>ГОСУДАРСТВЕННЫЙ ГЕРБ РК</a:t>
            </a:r>
            <a:endParaRPr lang="ru-RU" dirty="0">
              <a:solidFill>
                <a:srgbClr val="FF00FF"/>
              </a:solidFill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ownload background - скачать фон для powerpoint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11560" y="332656"/>
            <a:ext cx="813690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Государственный герб Республики Казахстан представляет собой изображение </a:t>
            </a:r>
            <a:r>
              <a:rPr lang="ru-RU" sz="2000" dirty="0" err="1" smtClean="0">
                <a:solidFill>
                  <a:srgbClr val="FF00FF"/>
                </a:solidFill>
              </a:rPr>
              <a:t>шанырака</a:t>
            </a:r>
            <a:r>
              <a:rPr lang="ru-RU" sz="2000" dirty="0" smtClean="0">
                <a:solidFill>
                  <a:srgbClr val="0000FF"/>
                </a:solidFill>
              </a:rPr>
              <a:t> (верхняя сводчатая часть юрты) на голубом фоне, от которого во все стороны в виде солнечных лучей расходятся </a:t>
            </a:r>
            <a:r>
              <a:rPr lang="ru-RU" sz="2000" dirty="0" err="1" smtClean="0">
                <a:solidFill>
                  <a:srgbClr val="FF00FF"/>
                </a:solidFill>
              </a:rPr>
              <a:t>уыки</a:t>
            </a:r>
            <a:r>
              <a:rPr lang="ru-RU" sz="2000" dirty="0" smtClean="0">
                <a:solidFill>
                  <a:srgbClr val="0000FF"/>
                </a:solidFill>
              </a:rPr>
              <a:t> (опоры) в обрамлении крыльев мифических коней. В нижней части герба - надпись </a:t>
            </a:r>
            <a:r>
              <a:rPr lang="ru-RU" sz="2000" dirty="0" smtClean="0">
                <a:solidFill>
                  <a:srgbClr val="FF00FF"/>
                </a:solidFill>
              </a:rPr>
              <a:t>"</a:t>
            </a:r>
            <a:r>
              <a:rPr lang="ru-RU" sz="2000" dirty="0" err="1" smtClean="0">
                <a:solidFill>
                  <a:srgbClr val="FF00FF"/>
                </a:solidFill>
              </a:rPr>
              <a:t>Казакстан</a:t>
            </a:r>
            <a:r>
              <a:rPr lang="ru-RU" sz="2000" dirty="0" smtClean="0">
                <a:solidFill>
                  <a:srgbClr val="FF00FF"/>
                </a:solidFill>
              </a:rPr>
              <a:t>". </a:t>
            </a:r>
            <a:r>
              <a:rPr lang="ru-RU" sz="2000" dirty="0" smtClean="0">
                <a:solidFill>
                  <a:srgbClr val="0000FF"/>
                </a:solidFill>
              </a:rPr>
              <a:t>Государственный герб Республики Казахстан - двух цветов: золотого и сине-голубого.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 Герб имеет форму круга, это символ жизни, вечности.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 Центральным элементом, вобравшим в себя основную идею нашего Герба, является </a:t>
            </a:r>
            <a:r>
              <a:rPr lang="ru-RU" sz="2000" dirty="0" err="1" smtClean="0">
                <a:solidFill>
                  <a:srgbClr val="FF00FF"/>
                </a:solidFill>
              </a:rPr>
              <a:t>шанырак</a:t>
            </a:r>
            <a:r>
              <a:rPr lang="ru-RU" sz="2000" dirty="0" smtClean="0">
                <a:solidFill>
                  <a:srgbClr val="FF00FF"/>
                </a:solidFill>
              </a:rPr>
              <a:t> </a:t>
            </a:r>
            <a:r>
              <a:rPr lang="ru-RU" sz="2000" dirty="0" smtClean="0">
                <a:solidFill>
                  <a:srgbClr val="0000FF"/>
                </a:solidFill>
              </a:rPr>
              <a:t>- купола юрты. </a:t>
            </a:r>
            <a:r>
              <a:rPr lang="ru-RU" sz="2000" dirty="0" err="1" smtClean="0">
                <a:solidFill>
                  <a:srgbClr val="FF00FF"/>
                </a:solidFill>
              </a:rPr>
              <a:t>Шанырак</a:t>
            </a:r>
            <a:r>
              <a:rPr lang="ru-RU" sz="2000" dirty="0" smtClean="0">
                <a:solidFill>
                  <a:srgbClr val="FF00FF"/>
                </a:solidFill>
              </a:rPr>
              <a:t> - </a:t>
            </a:r>
            <a:r>
              <a:rPr lang="ru-RU" sz="2000" dirty="0" smtClean="0">
                <a:solidFill>
                  <a:srgbClr val="0000FF"/>
                </a:solidFill>
              </a:rPr>
              <a:t>символ семейного благополучия, мира, спокойствия. Следующей составной частью композиционной структуры герба являются золотокрылые с рогами в форме полумесяца, фантастические скакуны - </a:t>
            </a:r>
            <a:r>
              <a:rPr lang="ru-RU" sz="2000" dirty="0" err="1" smtClean="0">
                <a:solidFill>
                  <a:srgbClr val="FF00FF"/>
                </a:solidFill>
              </a:rPr>
              <a:t>тулпары</a:t>
            </a:r>
            <a:r>
              <a:rPr lang="ru-RU" sz="2000" dirty="0" smtClean="0">
                <a:solidFill>
                  <a:srgbClr val="0000FF"/>
                </a:solidFill>
              </a:rPr>
              <a:t>, которое в государственной символике имеет давнюю историю. Силуэт скакунов на языке </a:t>
            </a:r>
            <a:r>
              <a:rPr lang="ru-RU" sz="2000" dirty="0" err="1" smtClean="0">
                <a:solidFill>
                  <a:srgbClr val="0000FF"/>
                </a:solidFill>
              </a:rPr>
              <a:t>геральдистов</a:t>
            </a:r>
            <a:r>
              <a:rPr lang="ru-RU" sz="2000" dirty="0" smtClean="0">
                <a:solidFill>
                  <a:srgbClr val="0000FF"/>
                </a:solidFill>
              </a:rPr>
              <a:t> имеет глубокий смысл и содержание. Он означает: бесстрашие льва, прозорливость сокола, физическую мощь и силу быка, быстроту, скорость и пластику лани, хитрость и находчивость лисы в борьбе против врагов. Золотые крылья скакунов напоминают также снопы зерна, золотых колосьев, т.е. признак труда, изобилия и материального благополучия.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Цветовую гамму нашего герба - золотистая и голубая. Первая соответствует светлому, ясному будущему. Наших народов. Голубое небо едино для всех народов мира. Его цвет в нашем гербе олицетворяет наше стремление к миру, согласию, дружбе и единству со всеми народами планеты </a:t>
            </a:r>
            <a:endParaRPr lang="ru-RU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ownload background - скачать фон для powerpoint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vector-eurasia.org/wp-content/uploads/2016/11/zagruzhennoe-300x19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412776"/>
            <a:ext cx="6768752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43608" y="404664"/>
            <a:ext cx="7704856" cy="504056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Президент Республики Казахстан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3688" y="5877272"/>
            <a:ext cx="5760640" cy="657364"/>
          </a:xfrm>
          <a:prstGeom prst="rect">
            <a:avLst/>
          </a:prstGeom>
        </p:spPr>
        <p:txBody>
          <a:bodyPr wrap="square">
            <a:prstTxWarp prst="textInflat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Н.А.Назарбаев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ownload background - скачать фон для powerpoint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new_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39775" y="1806575"/>
            <a:ext cx="3476625" cy="1776413"/>
          </a:xfrm>
          <a:prstGeom prst="rect">
            <a:avLst/>
          </a:prstGeom>
          <a:noFill/>
          <a:ln/>
        </p:spPr>
      </p:pic>
      <p:pic>
        <p:nvPicPr>
          <p:cNvPr id="6" name="Picture 12" descr="new_5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873625" y="1762125"/>
            <a:ext cx="3589338" cy="1862138"/>
          </a:xfrm>
          <a:prstGeom prst="rect">
            <a:avLst/>
          </a:prstGeom>
          <a:noFill/>
          <a:ln/>
        </p:spPr>
      </p:pic>
      <p:pic>
        <p:nvPicPr>
          <p:cNvPr id="7" name="Picture 13" descr="new_50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490538" y="3983038"/>
            <a:ext cx="3970337" cy="2109787"/>
          </a:xfrm>
          <a:prstGeom prst="rect">
            <a:avLst/>
          </a:prstGeom>
          <a:noFill/>
          <a:ln/>
        </p:spPr>
      </p:pic>
      <p:pic>
        <p:nvPicPr>
          <p:cNvPr id="8" name="Picture 14" descr="new_1000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4648200" y="3962400"/>
            <a:ext cx="4038600" cy="2147888"/>
          </a:xfrm>
          <a:prstGeom prst="rect">
            <a:avLst/>
          </a:prstGeom>
          <a:noFill/>
          <a:ln/>
        </p:spPr>
      </p:pic>
      <p:sp>
        <p:nvSpPr>
          <p:cNvPr id="9" name="Прямоугольник 8"/>
          <p:cNvSpPr/>
          <p:nvPr/>
        </p:nvSpPr>
        <p:spPr>
          <a:xfrm>
            <a:off x="539552" y="476672"/>
            <a:ext cx="8208912" cy="720080"/>
          </a:xfrm>
          <a:prstGeom prst="rect">
            <a:avLst/>
          </a:prstGeom>
        </p:spPr>
        <p:txBody>
          <a:bodyPr wrap="none">
            <a:prstTxWarp prst="textDoubleWave1">
              <a:avLst/>
            </a:prstTxWarp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НАЦИОНАЛЬНАЯ ВАЛЮТА-ТЕНГЕ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00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ownload background - скачать фон для powerpoint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67544" y="404664"/>
            <a:ext cx="8136904" cy="2376264"/>
          </a:xfrm>
          <a:prstGeom prst="rect">
            <a:avLst/>
          </a:prstGeom>
        </p:spPr>
        <p:txBody>
          <a:bodyPr>
            <a:prstTxWarp prst="textDeflate">
              <a:avLst>
                <a:gd name="adj" fmla="val 5292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solidFill>
                  <a:srgbClr val="66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Разминка «Юрта</a:t>
            </a:r>
            <a:r>
              <a:rPr lang="ru-RU" b="1" spc="50" dirty="0" smtClean="0">
                <a:ln w="11430"/>
                <a:solidFill>
                  <a:srgbClr val="66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</a:p>
          <a:p>
            <a:endParaRPr lang="ru-RU" b="1" spc="50" dirty="0" smtClean="0">
              <a:ln w="11430"/>
              <a:solidFill>
                <a:srgbClr val="66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1124744"/>
            <a:ext cx="7920880" cy="5256584"/>
          </a:xfrm>
          <a:prstGeom prst="rect">
            <a:avLst/>
          </a:prstGeom>
        </p:spPr>
        <p:txBody>
          <a:bodyPr wrap="square">
            <a:prstTxWarp prst="textWave1">
              <a:avLst>
                <a:gd name="adj1" fmla="val 9949"/>
                <a:gd name="adj2" fmla="val 0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rgbClr val="FF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 ну-ка, дети, встали! (</a:t>
            </a:r>
            <a:r>
              <a:rPr lang="ru-RU" b="1" i="1" dirty="0" smtClean="0">
                <a:ln w="11430"/>
                <a:solidFill>
                  <a:srgbClr val="FF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Встают.)</a:t>
            </a:r>
          </a:p>
          <a:p>
            <a:r>
              <a:rPr lang="ru-RU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Построим юрту сами! (</a:t>
            </a:r>
            <a:r>
              <a:rPr lang="ru-RU" b="1" i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Складывают руки над головой куполом.)</a:t>
            </a:r>
          </a:p>
          <a:p>
            <a:r>
              <a:rPr lang="ru-RU" b="1" dirty="0" smtClean="0">
                <a:ln w="11430"/>
                <a:solidFill>
                  <a:srgbClr val="66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Стенки – это </a:t>
            </a:r>
            <a:r>
              <a:rPr lang="ru-RU" b="1" dirty="0" err="1" smtClean="0">
                <a:ln w="11430"/>
                <a:solidFill>
                  <a:srgbClr val="66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кереге</a:t>
            </a:r>
            <a:r>
              <a:rPr lang="ru-RU" b="1" dirty="0" smtClean="0">
                <a:ln w="11430"/>
                <a:solidFill>
                  <a:srgbClr val="66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(</a:t>
            </a:r>
            <a:r>
              <a:rPr lang="ru-RU" b="1" i="1" dirty="0" smtClean="0">
                <a:ln w="11430"/>
                <a:solidFill>
                  <a:srgbClr val="66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Скрещивают руки.)</a:t>
            </a:r>
          </a:p>
          <a:p>
            <a:r>
              <a:rPr lang="ru-RU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Давайте их растянем. (</a:t>
            </a:r>
            <a:r>
              <a:rPr lang="ru-RU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Разводят руки в стороны.)</a:t>
            </a:r>
          </a:p>
          <a:p>
            <a:r>
              <a:rPr lang="ru-RU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Поднимаем </a:t>
            </a:r>
            <a:r>
              <a:rPr lang="ru-RU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шанырак</a:t>
            </a:r>
            <a:r>
              <a:rPr lang="ru-RU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(</a:t>
            </a:r>
            <a:r>
              <a:rPr lang="ru-RU" b="1" i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Поднимаются на носочки, тянут руки вверх.)</a:t>
            </a:r>
          </a:p>
          <a:p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Палочки </a:t>
            </a: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вставляем. (</a:t>
            </a:r>
            <a:r>
              <a:rPr lang="ru-RU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Опускают руки.)</a:t>
            </a:r>
          </a:p>
          <a:p>
            <a:r>
              <a:rPr lang="ru-RU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Укрываем! Завершаем! (</a:t>
            </a:r>
            <a:r>
              <a:rPr lang="ru-RU" b="1" i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Делают наклоны вперед.)</a:t>
            </a:r>
          </a:p>
          <a:p>
            <a:r>
              <a:rPr lang="ru-RU" b="1" dirty="0" smtClean="0">
                <a:ln w="11430"/>
                <a:solidFill>
                  <a:srgbClr val="FF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построили мы юрту сами. (</a:t>
            </a:r>
            <a:r>
              <a:rPr lang="ru-RU" b="1" i="1" dirty="0" smtClean="0">
                <a:ln w="11430"/>
                <a:solidFill>
                  <a:srgbClr val="FF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Хлопают в ладоши.)</a:t>
            </a:r>
            <a:endParaRPr lang="ru-RU" b="1" dirty="0">
              <a:ln w="11430"/>
              <a:solidFill>
                <a:srgbClr val="FF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ownload background - скачать фон для powerpoint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boombob.ru/img/picture/Apr/14/d02c7f2529df7c854f34a40b5786e786/mini_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ownload background - скачать фон для powerpoint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67544" y="260648"/>
            <a:ext cx="8352928" cy="1800200"/>
          </a:xfrm>
          <a:prstGeom prst="rect">
            <a:avLst/>
          </a:prstGeom>
        </p:spPr>
        <p:txBody>
          <a:bodyPr>
            <a:prstTxWarp prst="textCanUp">
              <a:avLst/>
            </a:prstTxWarp>
            <a:sp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Какие цвета вы видите на карте?</a:t>
            </a:r>
          </a:p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Зелёный,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синий,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коричневый,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жёлтый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</a:p>
          <a:p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Рисунок 5" descr="http://i32.fastpic.ru/big/2011/1126/3e/0a144270e4d83a2b3359ca46b0d93f3e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628800"/>
            <a:ext cx="6408712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 rot="5400000">
            <a:off x="-1688756" y="3497068"/>
            <a:ext cx="4505657" cy="769121"/>
          </a:xfrm>
          <a:prstGeom prst="rect">
            <a:avLst/>
          </a:prstGeom>
        </p:spPr>
        <p:txBody>
          <a:bodyPr vert="wordArtVert" wrap="none">
            <a:prstTxWarp prst="textDeflate">
              <a:avLst/>
            </a:prstTxWarp>
            <a:sp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Зелёный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6376876" y="3784365"/>
            <a:ext cx="3960441" cy="513410"/>
          </a:xfrm>
          <a:prstGeom prst="rect">
            <a:avLst/>
          </a:prstGeom>
        </p:spPr>
        <p:txBody>
          <a:bodyPr vert="wordArtVert" wrap="none">
            <a:prstTxWarp prst="textDeflat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Степи</a:t>
            </a:r>
            <a:endParaRPr lang="ru-RU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ownload background - скачать фон для powerpoint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dariya.ucoz.com/Stihi/belye_lebedi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908720"/>
            <a:ext cx="6336704" cy="460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 rot="5400000">
            <a:off x="-2372095" y="3172295"/>
            <a:ext cx="5904656" cy="513410"/>
          </a:xfrm>
          <a:prstGeom prst="rect">
            <a:avLst/>
          </a:prstGeom>
        </p:spPr>
        <p:txBody>
          <a:bodyPr vert="wordArtVert" wrap="none">
            <a:prstTxWarp prst="textDeflat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синий</a:t>
            </a:r>
            <a:endParaRPr lang="ru-RU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5400000">
            <a:off x="5548785" y="3028279"/>
            <a:ext cx="5400600" cy="585418"/>
          </a:xfrm>
          <a:prstGeom prst="rect">
            <a:avLst/>
          </a:prstGeom>
        </p:spPr>
        <p:txBody>
          <a:bodyPr vert="wordArtVert" wrap="none">
            <a:prstTxWarp prst="textDeflat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Вода</a:t>
            </a:r>
            <a:endParaRPr lang="ru-RU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ownload background - скачать фон для powerpoint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 rot="5400000">
            <a:off x="-2120067" y="2920267"/>
            <a:ext cx="5904656" cy="873450"/>
          </a:xfrm>
          <a:prstGeom prst="rect">
            <a:avLst/>
          </a:prstGeom>
        </p:spPr>
        <p:txBody>
          <a:bodyPr vert="wordArtVert" wrap="none">
            <a:prstTxWarp prst="textDeflate">
              <a:avLst/>
            </a:prstTxWarp>
            <a:sp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коричневый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 rot="5400000">
            <a:off x="5404768" y="2956274"/>
            <a:ext cx="5760641" cy="513410"/>
          </a:xfrm>
          <a:prstGeom prst="rect">
            <a:avLst/>
          </a:prstGeom>
        </p:spPr>
        <p:txBody>
          <a:bodyPr vert="wordArtVert" wrap="none">
            <a:prstTxWarp prst="textDeflate">
              <a:avLst/>
            </a:prstTxWarp>
            <a:sp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Горы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Рисунок 6" descr="http://i32.fastpic.ru/big/2011/1126/78/7add2958992df8228fd9134e619d3f7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1787" y="620688"/>
            <a:ext cx="5940425" cy="54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ownload background - скачать фон для powerpoint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 rot="5400000">
            <a:off x="-2156073" y="2812258"/>
            <a:ext cx="5904659" cy="945458"/>
          </a:xfrm>
          <a:prstGeom prst="rect">
            <a:avLst/>
          </a:prstGeom>
        </p:spPr>
        <p:txBody>
          <a:bodyPr vert="wordArtVert" wrap="none">
            <a:prstTxWarp prst="textDeflate">
              <a:avLst/>
            </a:prstTxWarp>
            <a:sp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жёлтый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5400000">
            <a:off x="5364087" y="2780932"/>
            <a:ext cx="5904657" cy="864096"/>
          </a:xfrm>
          <a:prstGeom prst="rect">
            <a:avLst/>
          </a:prstGeom>
        </p:spPr>
        <p:txBody>
          <a:bodyPr vert="wordArtVert" wrap="none">
            <a:prstTxWarp prst="textDeflate">
              <a:avLst/>
            </a:prstTxWarp>
            <a:sp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Пески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Рисунок 6" descr="http://el.kz/storage/c7/c718b91f2224145ae0ebab2841e7419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1787" y="836712"/>
            <a:ext cx="5940425" cy="5256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ownload background - скачать фон для powerpoint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 rot="5400000">
            <a:off x="-1548680" y="2204864"/>
            <a:ext cx="5976664" cy="2376264"/>
          </a:xfrm>
          <a:prstGeom prst="rect">
            <a:avLst/>
          </a:prstGeom>
        </p:spPr>
        <p:txBody>
          <a:bodyPr vert="wordArtVert" wrap="none">
            <a:prstTxWarp prst="textPlain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Наша Родина вольна,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И на свете лишь одна!</a:t>
            </a:r>
          </a:p>
          <a:p>
            <a:endParaRPr lang="ru-RU" dirty="0" smtClean="0">
              <a:solidFill>
                <a:srgbClr val="6600FF"/>
              </a:solidFill>
            </a:endParaRPr>
          </a:p>
        </p:txBody>
      </p:sp>
      <p:pic>
        <p:nvPicPr>
          <p:cNvPr id="6" name="Рисунок 5" descr="http://static.akipress.org/127/.storage/canews/images/Tajikistan/2016/aprel/4b4832fb67576739211c8cf68afaf0f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908720"/>
            <a:ext cx="5472608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 rot="5400000">
            <a:off x="4540673" y="3100287"/>
            <a:ext cx="6192688" cy="513410"/>
          </a:xfrm>
          <a:prstGeom prst="rect">
            <a:avLst/>
          </a:prstGeom>
        </p:spPr>
        <p:txBody>
          <a:bodyPr vert="wordArtVert" wrap="none">
            <a:prstTxWarp prst="textPlain">
              <a:avLst/>
            </a:prstTxWarp>
            <a:spAutoFit/>
          </a:bodyPr>
          <a:lstStyle/>
          <a:p>
            <a:r>
              <a:rPr lang="ru-RU" b="1" dirty="0" smtClean="0">
                <a:solidFill>
                  <a:srgbClr val="6600FF"/>
                </a:solidFill>
              </a:rPr>
              <a:t>Г</a:t>
            </a:r>
            <a:r>
              <a:rPr lang="ru-RU" dirty="0" smtClean="0">
                <a:solidFill>
                  <a:srgbClr val="6600FF"/>
                </a:solidFill>
              </a:rPr>
              <a:t>де же есть ещё такая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5496252" y="3224828"/>
            <a:ext cx="6009722" cy="513410"/>
          </a:xfrm>
          <a:prstGeom prst="rect">
            <a:avLst/>
          </a:prstGeom>
        </p:spPr>
        <p:txBody>
          <a:bodyPr vert="wordArtVert" wrap="none">
            <a:prstTxWarp prst="textPlain">
              <a:avLst/>
            </a:prstTxWarp>
            <a:spAutoFit/>
          </a:bodyPr>
          <a:lstStyle/>
          <a:p>
            <a:r>
              <a:rPr lang="ru-RU" dirty="0" smtClean="0">
                <a:solidFill>
                  <a:srgbClr val="FF00FF"/>
                </a:solidFill>
              </a:rPr>
              <a:t>Необъятная страна?</a:t>
            </a:r>
            <a:endParaRPr lang="ru-RU" dirty="0">
              <a:solidFill>
                <a:srgbClr val="FF00FF"/>
              </a:solidFill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ownload background - скачать фон для powerpoint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G:\Новая папка (3)\Фото04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1484784"/>
            <a:ext cx="7056784" cy="4924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611560" y="188640"/>
            <a:ext cx="8208912" cy="108012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</a:t>
            </a:r>
            <a:r>
              <a:rPr lang="ru-RU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r>
              <a:rPr lang="ru-RU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ё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b="1" spc="50" dirty="0" smtClean="0">
                <a:ln w="11430"/>
                <a:solidFill>
                  <a:srgbClr val="66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</a:t>
            </a:r>
            <a:r>
              <a:rPr lang="ru-RU" b="1" spc="50" dirty="0" smtClean="0">
                <a:ln w="11430"/>
                <a:solidFill>
                  <a:srgbClr val="FF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r>
              <a:rPr lang="ru-RU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</a:t>
            </a:r>
            <a:r>
              <a:rPr lang="ru-RU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</a:t>
            </a:r>
            <a:r>
              <a:rPr lang="ru-RU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</a:t>
            </a:r>
            <a:r>
              <a:rPr lang="ru-RU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r>
              <a:rPr lang="ru-RU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r>
              <a:rPr lang="ru-RU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</a:t>
            </a:r>
            <a:r>
              <a:rPr lang="ru-RU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  <a:r>
              <a:rPr lang="ru-RU" b="1" spc="50" dirty="0" smtClean="0">
                <a:ln w="11430"/>
                <a:solidFill>
                  <a:srgbClr val="66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b="1" spc="50" dirty="0">
              <a:ln w="11430"/>
              <a:solidFill>
                <a:srgbClr val="66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529</Words>
  <Application>Microsoft Office PowerPoint</Application>
  <PresentationFormat>Экран (4:3)</PresentationFormat>
  <Paragraphs>95</Paragraphs>
  <Slides>18</Slides>
  <Notes>11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Занятие  по ознакомлению с окружающим  в старшей группе  «Казахстан-гордость моя»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Занятие по ознакомлению с окружающим в старшей группе «Казахста-гордость моя»</dc:title>
  <dc:creator>User</dc:creator>
  <cp:lastModifiedBy>User</cp:lastModifiedBy>
  <cp:revision>35</cp:revision>
  <dcterms:created xsi:type="dcterms:W3CDTF">2017-11-26T16:02:09Z</dcterms:created>
  <dcterms:modified xsi:type="dcterms:W3CDTF">2017-12-16T16:28:04Z</dcterms:modified>
</cp:coreProperties>
</file>